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75" r:id="rId2"/>
    <p:sldId id="276" r:id="rId3"/>
    <p:sldId id="278" r:id="rId4"/>
    <p:sldId id="28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4/23/2017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4/23/2017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4/23/2017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4/23/2017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4/23/2017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251520" y="116632"/>
            <a:ext cx="8496944" cy="720080"/>
          </a:xfrm>
        </p:spPr>
        <p:txBody>
          <a:bodyPr/>
          <a:lstStyle/>
          <a:p>
            <a:r>
              <a:rPr lang="en-US" dirty="0"/>
              <a:t>Anti-</a:t>
            </a:r>
            <a:r>
              <a:rPr lang="en-US" dirty="0" err="1"/>
              <a:t>thymocyte</a:t>
            </a:r>
            <a:r>
              <a:rPr lang="en-US" dirty="0"/>
              <a:t> Globulin (Equine) </a:t>
            </a:r>
          </a:p>
        </p:txBody>
      </p:sp>
      <p:sp>
        <p:nvSpPr>
          <p:cNvPr id="10" name="Content Placeholder 9"/>
          <p:cNvSpPr>
            <a:spLocks noGrp="1"/>
          </p:cNvSpPr>
          <p:nvPr>
            <p:ph idx="1"/>
          </p:nvPr>
        </p:nvSpPr>
        <p:spPr>
          <a:xfrm>
            <a:off x="0" y="836712"/>
            <a:ext cx="8484840" cy="5564088"/>
          </a:xfrm>
        </p:spPr>
        <p:txBody>
          <a:bodyPr>
            <a:noAutofit/>
          </a:bodyPr>
          <a:lstStyle/>
          <a:p>
            <a:pPr>
              <a:lnSpc>
                <a:spcPct val="110000"/>
              </a:lnSpc>
            </a:pPr>
            <a:r>
              <a:rPr lang="en-US" sz="1800" b="1" dirty="0" err="1">
                <a:latin typeface="Times New Roman" pitchFamily="18" charset="0"/>
                <a:cs typeface="Times New Roman" pitchFamily="18" charset="0"/>
              </a:rPr>
              <a:t>Drugbank</a:t>
            </a:r>
            <a:r>
              <a:rPr lang="en-US" sz="1800" b="1" dirty="0">
                <a:latin typeface="Times New Roman" pitchFamily="18" charset="0"/>
                <a:cs typeface="Times New Roman" pitchFamily="18" charset="0"/>
              </a:rPr>
              <a:t> </a:t>
            </a:r>
            <a:r>
              <a:rPr lang="en-US" sz="1800" b="1">
                <a:latin typeface="Times New Roman" pitchFamily="18" charset="0"/>
                <a:cs typeface="Times New Roman" pitchFamily="18" charset="0"/>
              </a:rPr>
              <a:t>ID </a:t>
            </a:r>
            <a:r>
              <a:rPr lang="en-US" sz="1800" smtClean="0">
                <a:latin typeface="Times New Roman" pitchFamily="18" charset="0"/>
                <a:cs typeface="Times New Roman" pitchFamily="18" charset="0"/>
              </a:rPr>
              <a:t>: DB09312</a:t>
            </a:r>
            <a:endParaRPr lang="en-US" sz="1800" dirty="0" smtClean="0">
              <a:latin typeface="Times New Roman" pitchFamily="18" charset="0"/>
              <a:cs typeface="Times New Roman" pitchFamily="18" charset="0"/>
            </a:endParaRPr>
          </a:p>
          <a:p>
            <a:pPr>
              <a:lnSpc>
                <a:spcPct val="110000"/>
              </a:lnSpc>
            </a:pPr>
            <a:r>
              <a:rPr lang="en-US" sz="1800" b="1" dirty="0" smtClean="0">
                <a:latin typeface="Times New Roman" pitchFamily="18" charset="0"/>
                <a:cs typeface="Times New Roman" pitchFamily="18" charset="0"/>
              </a:rPr>
              <a:t>Half </a:t>
            </a:r>
            <a:r>
              <a:rPr lang="en-US" sz="1800" b="1" dirty="0">
                <a:latin typeface="Times New Roman" pitchFamily="18" charset="0"/>
                <a:cs typeface="Times New Roman" pitchFamily="18" charset="0"/>
              </a:rPr>
              <a:t>life </a:t>
            </a:r>
            <a:r>
              <a:rPr lang="en-US" sz="1800" dirty="0">
                <a:latin typeface="Times New Roman" pitchFamily="18" charset="0"/>
                <a:cs typeface="Times New Roman" pitchFamily="18" charset="0"/>
              </a:rPr>
              <a:t>:</a:t>
            </a:r>
            <a:r>
              <a:rPr lang="en-IN" sz="1800" dirty="0">
                <a:latin typeface="Times New Roman" pitchFamily="18" charset="0"/>
                <a:cs typeface="Times New Roman" pitchFamily="18" charset="0"/>
              </a:rPr>
              <a:t> </a:t>
            </a:r>
            <a:r>
              <a:rPr lang="en-US" sz="1800" dirty="0" smtClean="0">
                <a:latin typeface="Times New Roman" panose="02020603050405020304" pitchFamily="18" charset="0"/>
                <a:cs typeface="Times New Roman" panose="02020603050405020304" pitchFamily="18" charset="0"/>
              </a:rPr>
              <a:t>5.7 </a:t>
            </a:r>
            <a:r>
              <a:rPr lang="en-US" sz="1800" dirty="0">
                <a:latin typeface="Times New Roman" panose="02020603050405020304" pitchFamily="18" charset="0"/>
                <a:cs typeface="Times New Roman" panose="02020603050405020304" pitchFamily="18" charset="0"/>
              </a:rPr>
              <a:t>± 3.0 </a:t>
            </a:r>
            <a:r>
              <a:rPr lang="en-US" sz="1800" dirty="0" smtClean="0">
                <a:latin typeface="Times New Roman" panose="02020603050405020304" pitchFamily="18" charset="0"/>
                <a:cs typeface="Times New Roman" panose="02020603050405020304" pitchFamily="18" charset="0"/>
              </a:rPr>
              <a:t>days. </a:t>
            </a:r>
            <a:r>
              <a:rPr lang="en-US" sz="1800" dirty="0">
                <a:latin typeface="Times New Roman" panose="02020603050405020304" pitchFamily="18" charset="0"/>
                <a:cs typeface="Times New Roman" panose="02020603050405020304" pitchFamily="18" charset="0"/>
              </a:rPr>
              <a:t>The range for half-life was 1.5 to 13 days. </a:t>
            </a:r>
            <a:endParaRPr lang="en-US" sz="1800" dirty="0" smtClean="0">
              <a:latin typeface="Times New Roman" panose="02020603050405020304" pitchFamily="18" charset="0"/>
              <a:cs typeface="Times New Roman" panose="02020603050405020304" pitchFamily="18" charset="0"/>
            </a:endParaRPr>
          </a:p>
          <a:p>
            <a:pPr>
              <a:lnSpc>
                <a:spcPct val="110000"/>
              </a:lnSpc>
            </a:pPr>
            <a:r>
              <a:rPr lang="en-US" sz="1800" b="1" dirty="0" smtClean="0">
                <a:latin typeface="Times New Roman" panose="02020603050405020304" pitchFamily="18" charset="0"/>
                <a:cs typeface="Times New Roman" pitchFamily="18" charset="0"/>
              </a:rPr>
              <a:t>Description</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a:t>
            </a:r>
          </a:p>
          <a:p>
            <a:pPr algn="just">
              <a:lnSpc>
                <a:spcPct val="110000"/>
              </a:lnSpc>
            </a:pPr>
            <a:r>
              <a:rPr lang="en-US" sz="1800" dirty="0">
                <a:latin typeface="Times New Roman" pitchFamily="18" charset="0"/>
                <a:cs typeface="Times New Roman" pitchFamily="18" charset="0"/>
              </a:rPr>
              <a:t>Equine anti-</a:t>
            </a:r>
            <a:r>
              <a:rPr lang="en-US" sz="1800" dirty="0" err="1">
                <a:latin typeface="Times New Roman" panose="02020603050405020304" pitchFamily="18" charset="0"/>
                <a:cs typeface="Times New Roman" panose="02020603050405020304" pitchFamily="18" charset="0"/>
              </a:rPr>
              <a:t>thymocyte</a:t>
            </a:r>
            <a:r>
              <a:rPr lang="en-US" sz="1800" dirty="0">
                <a:latin typeface="Times New Roman" panose="02020603050405020304" pitchFamily="18" charset="0"/>
                <a:cs typeface="Times New Roman" panose="02020603050405020304" pitchFamily="18" charset="0"/>
              </a:rPr>
              <a:t> globulin is composed of purified gamma globulin containing primarily </a:t>
            </a:r>
            <a:r>
              <a:rPr lang="en-US" sz="1800" dirty="0" err="1">
                <a:latin typeface="Times New Roman" panose="02020603050405020304" pitchFamily="18" charset="0"/>
                <a:cs typeface="Times New Roman" panose="02020603050405020304" pitchFamily="18" charset="0"/>
              </a:rPr>
              <a:t>IgG</a:t>
            </a:r>
            <a:r>
              <a:rPr lang="en-US" sz="1800" dirty="0">
                <a:latin typeface="Times New Roman" panose="02020603050405020304" pitchFamily="18" charset="0"/>
                <a:cs typeface="Times New Roman" panose="02020603050405020304" pitchFamily="18" charset="0"/>
              </a:rPr>
              <a:t> against human thymus lymphocytes. It is formed by inoculating a horse with an antigen (human </a:t>
            </a:r>
            <a:r>
              <a:rPr lang="en-US" sz="1800" dirty="0" err="1">
                <a:latin typeface="Times New Roman" panose="02020603050405020304" pitchFamily="18" charset="0"/>
                <a:cs typeface="Times New Roman" panose="02020603050405020304" pitchFamily="18" charset="0"/>
              </a:rPr>
              <a:t>thymoyctes</a:t>
            </a:r>
            <a:r>
              <a:rPr lang="en-US" sz="1800" dirty="0">
                <a:latin typeface="Times New Roman" panose="02020603050405020304" pitchFamily="18" charset="0"/>
                <a:cs typeface="Times New Roman" panose="02020603050405020304" pitchFamily="18" charset="0"/>
              </a:rPr>
              <a:t>) which then induces the horse immune system's B-lymphocytes to produce </a:t>
            </a:r>
            <a:r>
              <a:rPr lang="en-US" sz="1800" dirty="0" err="1">
                <a:latin typeface="Times New Roman" panose="02020603050405020304" pitchFamily="18" charset="0"/>
                <a:cs typeface="Times New Roman" panose="02020603050405020304" pitchFamily="18" charset="0"/>
              </a:rPr>
              <a:t>IgG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immunoglobulins</a:t>
            </a:r>
            <a:r>
              <a:rPr lang="en-US" sz="1800" dirty="0">
                <a:latin typeface="Times New Roman" panose="02020603050405020304" pitchFamily="18" charset="0"/>
                <a:cs typeface="Times New Roman" panose="02020603050405020304" pitchFamily="18" charset="0"/>
              </a:rPr>
              <a:t> specific for that antigen. The result is polyclonal </a:t>
            </a:r>
            <a:r>
              <a:rPr lang="en-US" sz="1800" dirty="0" err="1">
                <a:latin typeface="Times New Roman" panose="02020603050405020304" pitchFamily="18" charset="0"/>
                <a:cs typeface="Times New Roman" panose="02020603050405020304" pitchFamily="18" charset="0"/>
              </a:rPr>
              <a:t>IgG</a:t>
            </a:r>
            <a:r>
              <a:rPr lang="en-US" sz="1800" dirty="0">
                <a:latin typeface="Times New Roman" panose="02020603050405020304" pitchFamily="18" charset="0"/>
                <a:cs typeface="Times New Roman" panose="02020603050405020304" pitchFamily="18" charset="0"/>
              </a:rPr>
              <a:t> that is then purified from the horse's serum to produce a usable drug product that can be used for immunosuppression. </a:t>
            </a:r>
            <a:endParaRPr lang="en-US" sz="1800" dirty="0" smtClean="0">
              <a:latin typeface="Times New Roman" panose="02020603050405020304" pitchFamily="18" charset="0"/>
              <a:cs typeface="Times New Roman" panose="02020603050405020304" pitchFamily="18" charset="0"/>
            </a:endParaRPr>
          </a:p>
          <a:p>
            <a:pPr algn="just">
              <a:lnSpc>
                <a:spcPct val="110000"/>
              </a:lnSpc>
            </a:pPr>
            <a:r>
              <a:rPr lang="en-US" sz="1800" dirty="0" smtClean="0">
                <a:latin typeface="Times New Roman" panose="02020603050405020304" pitchFamily="18" charset="0"/>
                <a:cs typeface="Times New Roman" panose="02020603050405020304" pitchFamily="18" charset="0"/>
              </a:rPr>
              <a:t>Although </a:t>
            </a:r>
            <a:r>
              <a:rPr lang="en-US" sz="1800" dirty="0">
                <a:latin typeface="Times New Roman" panose="02020603050405020304" pitchFamily="18" charset="0"/>
                <a:cs typeface="Times New Roman" panose="02020603050405020304" pitchFamily="18" charset="0"/>
              </a:rPr>
              <a:t>the exact mechanism of action is unknown, equine anti-</a:t>
            </a:r>
            <a:r>
              <a:rPr lang="en-US" sz="1800" dirty="0" err="1">
                <a:latin typeface="Times New Roman" panose="02020603050405020304" pitchFamily="18" charset="0"/>
                <a:cs typeface="Times New Roman" panose="02020603050405020304" pitchFamily="18" charset="0"/>
              </a:rPr>
              <a:t>thymocyte</a:t>
            </a:r>
            <a:r>
              <a:rPr lang="en-US" sz="1800" dirty="0">
                <a:latin typeface="Times New Roman" panose="02020603050405020304" pitchFamily="18" charset="0"/>
                <a:cs typeface="Times New Roman" panose="02020603050405020304" pitchFamily="18" charset="0"/>
              </a:rPr>
              <a:t> globulin targets a variety of immune system proteins including lymphocyte surface proteins, granulocytes, platelets, bone marrow cells, and other cell types. Equine ATG is currently indicated for the suppression of the immune system to prevent renal transplant rejection and in the treatment of aplastic anemia. Induction of T cell apoptosis and resulting T-cell </a:t>
            </a:r>
            <a:r>
              <a:rPr lang="en-US" sz="1800" dirty="0" err="1">
                <a:latin typeface="Times New Roman" panose="02020603050405020304" pitchFamily="18" charset="0"/>
                <a:cs typeface="Times New Roman" panose="02020603050405020304" pitchFamily="18" charset="0"/>
              </a:rPr>
              <a:t>lymphopenia</a:t>
            </a:r>
            <a:r>
              <a:rPr lang="en-US" sz="1800" dirty="0">
                <a:latin typeface="Times New Roman" panose="02020603050405020304" pitchFamily="18" charset="0"/>
                <a:cs typeface="Times New Roman" panose="02020603050405020304" pitchFamily="18" charset="0"/>
              </a:rPr>
              <a:t> found in vivo is credited for its therapeutic effect in these conditions. There are currently various ATG products available, which differ in the source of inoculated animal (rabbit, horse, or pig) and in the type of antigen product used to produce immunoglobulin (</a:t>
            </a:r>
            <a:r>
              <a:rPr lang="en-US" sz="1800" dirty="0" err="1">
                <a:latin typeface="Times New Roman" panose="02020603050405020304" pitchFamily="18" charset="0"/>
                <a:cs typeface="Times New Roman" panose="02020603050405020304" pitchFamily="18" charset="0"/>
              </a:rPr>
              <a:t>thymocytes</a:t>
            </a:r>
            <a:r>
              <a:rPr lang="en-US" sz="1800" dirty="0">
                <a:latin typeface="Times New Roman" panose="02020603050405020304" pitchFamily="18" charset="0"/>
                <a:cs typeface="Times New Roman" panose="02020603050405020304" pitchFamily="18" charset="0"/>
              </a:rPr>
              <a:t>, peripheral T cells, etc.). </a:t>
            </a:r>
            <a:endParaRPr lang="en-US" sz="1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3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620688"/>
            <a:ext cx="8142728" cy="5616624"/>
          </a:xfrm>
        </p:spPr>
        <p:txBody>
          <a:bodyPr>
            <a:noAutofit/>
          </a:bodyPr>
          <a:lstStyle/>
          <a:p>
            <a:pPr algn="just"/>
            <a:r>
              <a:rPr lang="en-US" b="1" dirty="0" smtClean="0">
                <a:solidFill>
                  <a:schemeClr val="tx1"/>
                </a:solidFill>
                <a:latin typeface="Times New Roman" panose="02020603050405020304" pitchFamily="18" charset="0"/>
                <a:cs typeface="Times New Roman" pitchFamily="18" charset="0"/>
              </a:rPr>
              <a:t>Indication</a:t>
            </a:r>
            <a:r>
              <a:rPr lang="en-US" dirty="0" smtClean="0">
                <a:solidFill>
                  <a:schemeClr val="tx1"/>
                </a:solidFill>
                <a:latin typeface="Times New Roman" pitchFamily="18" charset="0"/>
                <a:cs typeface="Times New Roman"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For prevention of renal transplant rejection and for the treatment of aplastic anemia. </a:t>
            </a:r>
            <a:endParaRPr lang="en-US" dirty="0" smtClean="0">
              <a:solidFill>
                <a:schemeClr val="tx1"/>
              </a:solidFill>
              <a:latin typeface="Times New Roman" panose="02020603050405020304" pitchFamily="18" charset="0"/>
              <a:cs typeface="Times New Roman" panose="02020603050405020304" pitchFamily="18" charset="0"/>
            </a:endParaRPr>
          </a:p>
          <a:p>
            <a:pPr algn="just"/>
            <a:endParaRPr lang="en-US" dirty="0">
              <a:solidFill>
                <a:schemeClr val="tx1"/>
              </a:solidFill>
              <a:latin typeface="Times New Roman" panose="02020603050405020304" pitchFamily="18" charset="0"/>
              <a:cs typeface="Times New Roman" panose="02020603050405020304" pitchFamily="18" charset="0"/>
            </a:endParaRPr>
          </a:p>
          <a:p>
            <a:pPr algn="just"/>
            <a:r>
              <a:rPr lang="en-US" b="1" dirty="0">
                <a:solidFill>
                  <a:schemeClr val="tx1"/>
                </a:solidFill>
                <a:latin typeface="Times New Roman" panose="02020603050405020304" pitchFamily="18" charset="0"/>
                <a:cs typeface="Times New Roman" pitchFamily="18" charset="0"/>
              </a:rPr>
              <a:t>Volume of distribution : </a:t>
            </a:r>
          </a:p>
          <a:p>
            <a:r>
              <a:rPr lang="en-US" dirty="0">
                <a:solidFill>
                  <a:schemeClr val="tx1"/>
                </a:solidFill>
                <a:latin typeface="Times New Roman" panose="02020603050405020304" pitchFamily="18" charset="0"/>
                <a:cs typeface="Times New Roman" panose="02020603050405020304" pitchFamily="18" charset="0"/>
              </a:rPr>
              <a:t>During infusion of 10 to 15 mg/kg/day, the mean peak value (n = 27 renal transplant patients) was found to be 727 ± 310 </a:t>
            </a:r>
            <a:r>
              <a:rPr lang="en-US" dirty="0" err="1">
                <a:solidFill>
                  <a:schemeClr val="tx1"/>
                </a:solidFill>
                <a:latin typeface="Times New Roman" panose="02020603050405020304" pitchFamily="18" charset="0"/>
                <a:cs typeface="Times New Roman" panose="02020603050405020304" pitchFamily="18" charset="0"/>
              </a:rPr>
              <a:t>μg</a:t>
            </a:r>
            <a:r>
              <a:rPr lang="en-US" dirty="0">
                <a:solidFill>
                  <a:schemeClr val="tx1"/>
                </a:solidFill>
                <a:latin typeface="Times New Roman" panose="02020603050405020304" pitchFamily="18" charset="0"/>
                <a:cs typeface="Times New Roman" panose="02020603050405020304" pitchFamily="18" charset="0"/>
              </a:rPr>
              <a:t>/</a:t>
            </a:r>
            <a:r>
              <a:rPr lang="en-US" dirty="0" err="1">
                <a:solidFill>
                  <a:schemeClr val="tx1"/>
                </a:solidFill>
                <a:latin typeface="Times New Roman" panose="02020603050405020304" pitchFamily="18" charset="0"/>
                <a:cs typeface="Times New Roman" panose="02020603050405020304" pitchFamily="18" charset="0"/>
              </a:rPr>
              <a:t>mL.</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r>
              <a:rPr lang="en-US" b="1" dirty="0">
                <a:solidFill>
                  <a:schemeClr val="tx1"/>
                </a:solidFill>
                <a:latin typeface="Times New Roman" pitchFamily="18" charset="0"/>
                <a:cs typeface="Times New Roman" pitchFamily="18" charset="0"/>
              </a:rPr>
              <a:t>Clearance :</a:t>
            </a:r>
          </a:p>
          <a:p>
            <a:r>
              <a:rPr lang="en-US" dirty="0">
                <a:solidFill>
                  <a:schemeClr val="tx1"/>
                </a:solidFill>
                <a:latin typeface="Times New Roman" panose="02020603050405020304" pitchFamily="18" charset="0"/>
                <a:cs typeface="Times New Roman" panose="02020603050405020304" pitchFamily="18" charset="0"/>
              </a:rPr>
              <a:t>50 mg/mL </a:t>
            </a:r>
            <a:endParaRPr lang="en-US" b="1" dirty="0">
              <a:solidFill>
                <a:schemeClr val="tx1"/>
              </a:solidFill>
              <a:latin typeface="Times New Roman" pitchFamily="18" charset="0"/>
              <a:cs typeface="Times New Roman" pitchFamily="18" charset="0"/>
            </a:endParaRPr>
          </a:p>
          <a:p>
            <a:pPr algn="just"/>
            <a:endParaRPr lang="en-US" dirty="0" smtClean="0">
              <a:solidFill>
                <a:schemeClr val="tx1"/>
              </a:solidFill>
              <a:latin typeface="Times New Roman" panose="02020603050405020304" pitchFamily="18" charset="0"/>
              <a:cs typeface="Times New Roman" panose="02020603050405020304" pitchFamily="18" charset="0"/>
            </a:endParaRPr>
          </a:p>
          <a:p>
            <a:pPr algn="just"/>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3271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7743234" cy="3046988"/>
          </a:xfrm>
          <a:prstGeom prst="rect">
            <a:avLst/>
          </a:prstGeom>
        </p:spPr>
        <p:txBody>
          <a:bodyPr wrap="square">
            <a:spAutoFit/>
          </a:bodyPr>
          <a:lstStyle/>
          <a:p>
            <a:pPr marL="342900" indent="-342900">
              <a:lnSpc>
                <a:spcPct val="200000"/>
              </a:lnSpc>
              <a:buFont typeface="Arial" panose="020B0604020202020204" pitchFamily="34" charset="0"/>
              <a:buChar char="•"/>
            </a:pPr>
            <a:r>
              <a:rPr lang="en-US" sz="1600" b="1" dirty="0" smtClean="0">
                <a:latin typeface="Times New Roman" panose="02020603050405020304" pitchFamily="18" charset="0"/>
                <a:cs typeface="Times New Roman" pitchFamily="18" charset="0"/>
              </a:rPr>
              <a:t>Categories</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en-US" sz="1600" dirty="0"/>
              <a:t>Antibody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Brands </a:t>
            </a:r>
            <a:r>
              <a:rPr lang="en-US" sz="1600" b="1" dirty="0">
                <a:latin typeface="Times New Roman" pitchFamily="18" charset="0"/>
                <a:cs typeface="Times New Roman" pitchFamily="18" charset="0"/>
              </a:rPr>
              <a:t>: </a:t>
            </a:r>
            <a:r>
              <a:rPr lang="en-US" sz="1600" dirty="0"/>
              <a:t>ATGAM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Formulation </a:t>
            </a:r>
            <a:r>
              <a:rPr lang="en-US" sz="1600" b="1" dirty="0">
                <a:latin typeface="Times New Roman" pitchFamily="18" charset="0"/>
                <a:cs typeface="Times New Roman" pitchFamily="18" charset="0"/>
              </a:rPr>
              <a:t>: </a:t>
            </a:r>
            <a:r>
              <a:rPr lang="en-US" sz="1600" dirty="0"/>
              <a:t>Each milliliter of ATGAM contains 50 mg of horse gamma globulin stabilized in 0.3 molar glycine to a pH of approximately 6.8.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Form </a:t>
            </a:r>
            <a:r>
              <a:rPr lang="en-US" sz="1600" b="1" dirty="0">
                <a:latin typeface="Times New Roman" pitchFamily="18" charset="0"/>
                <a:cs typeface="Times New Roman" pitchFamily="18" charset="0"/>
              </a:rPr>
              <a:t>: </a:t>
            </a:r>
            <a:r>
              <a:rPr lang="en-US" sz="1600" dirty="0"/>
              <a:t> Solid </a:t>
            </a:r>
            <a:endParaRPr lang="en-US" sz="1600" dirty="0" smtClean="0"/>
          </a:p>
          <a:p>
            <a:pPr marL="342900" indent="-342900">
              <a:lnSpc>
                <a:spcPct val="200000"/>
              </a:lnSpc>
              <a:buFont typeface="Arial" panose="020B0604020202020204" pitchFamily="34" charset="0"/>
              <a:buChar char="•"/>
            </a:pPr>
            <a:r>
              <a:rPr lang="en-US" sz="1600" b="1" dirty="0" smtClean="0">
                <a:latin typeface="Times New Roman" pitchFamily="18" charset="0"/>
                <a:cs typeface="Times New Roman" pitchFamily="18" charset="0"/>
              </a:rPr>
              <a:t>Route </a:t>
            </a:r>
            <a:r>
              <a:rPr lang="en-US" sz="1600" b="1" dirty="0">
                <a:latin typeface="Times New Roman" pitchFamily="18" charset="0"/>
                <a:cs typeface="Times New Roman" pitchFamily="18" charset="0"/>
              </a:rPr>
              <a:t>of administration : </a:t>
            </a:r>
            <a:r>
              <a:rPr lang="en-US" sz="1600" dirty="0"/>
              <a:t>Intravenous </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661413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08912" cy="6336704"/>
          </a:xfrm>
        </p:spPr>
        <p:txBody>
          <a:bodyPr/>
          <a:lstStyle/>
          <a:p>
            <a:pPr>
              <a:lnSpc>
                <a:spcPct val="150000"/>
              </a:lnSpc>
            </a:pPr>
            <a:r>
              <a:rPr lang="en-US" sz="2000" b="1" dirty="0" smtClean="0">
                <a:solidFill>
                  <a:schemeClr val="tx1"/>
                </a:solidFill>
                <a:latin typeface="Times New Roman" pitchFamily="18" charset="0"/>
                <a:cs typeface="Times New Roman" pitchFamily="18" charset="0"/>
              </a:rPr>
              <a:t>Dosage :</a:t>
            </a:r>
            <a:br>
              <a:rPr lang="en-US" sz="2000" b="1" dirty="0" smtClean="0">
                <a:solidFill>
                  <a:schemeClr val="tx1"/>
                </a:solidFill>
                <a:latin typeface="Times New Roman" pitchFamily="18" charset="0"/>
                <a:cs typeface="Times New Roman" pitchFamily="18" charset="0"/>
              </a:rPr>
            </a:br>
            <a:r>
              <a:rPr lang="en-US" sz="2000" dirty="0"/>
              <a:t>The recommended dose is 10 to 15 mg/kg daily intravenously for 14 days for Renal transplant rejection. The recommended dose is 10 to 20 mg/kg daily intravenously for 8 to 14 days in case of Aplastic Anemia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Contraindication : </a:t>
            </a:r>
            <a:br>
              <a:rPr lang="en-US"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a:t>systemic reaction (e.g., anaphylactic reaction) during prior administration of ATGAM or any other equine gamma globulin preparation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Side effects : </a:t>
            </a:r>
            <a:br>
              <a:rPr lang="en-US"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a:t>The most clinically significant adverse reactions are anaphylaxis, infection, thrombocytopenia, leukopenia, arthralgia, edema, bradycardia, and abnormal renal and liver function tests. </a:t>
            </a:r>
            <a:endParaRPr lang="en-IN"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90174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226</TotalTime>
  <Words>325</Words>
  <Application>Microsoft Office PowerPoint</Application>
  <PresentationFormat>On-screen Show (4:3)</PresentationFormat>
  <Paragraphs>20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Cambria</vt:lpstr>
      <vt:lpstr>Times New Roman</vt:lpstr>
      <vt:lpstr>Adjacency</vt:lpstr>
      <vt:lpstr>Anti-thymocyte Globulin (Equine) </vt:lpstr>
      <vt:lpstr>PowerPoint Presentation</vt:lpstr>
      <vt:lpstr>PowerPoint Presentation</vt:lpstr>
      <vt:lpstr>Dosage : The recommended dose is 10 to 15 mg/kg daily intravenously for 14 days for Renal transplant rejection. The recommended dose is 10 to 20 mg/kg daily intravenously for 8 to 14 days in case of Aplastic Anemia  Contraindication :   systemic reaction (e.g., anaphylactic reaction) during prior administration of ATGAM or any other equine gamma globulin preparation  Side effects :   The most clinically significant adverse reactions are anaphylaxis, infection, thrombocytopenia, leukopenia, arthralgia, edema, bradycardia, and abnormal renal and liver function tests.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shasta kalra</cp:lastModifiedBy>
  <cp:revision>28</cp:revision>
  <dcterms:created xsi:type="dcterms:W3CDTF">2014-12-29T07:14:40Z</dcterms:created>
  <dcterms:modified xsi:type="dcterms:W3CDTF">2017-04-23T14:47:37Z</dcterms:modified>
</cp:coreProperties>
</file>